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2" r:id="rId4"/>
    <p:sldId id="263" r:id="rId5"/>
    <p:sldId id="266" r:id="rId6"/>
    <p:sldId id="264" r:id="rId7"/>
    <p:sldId id="265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1749"/>
    <a:srgbClr val="212437"/>
    <a:srgbClr val="DCEDDC"/>
    <a:srgbClr val="E9F7F0"/>
    <a:srgbClr val="C3E6E1"/>
    <a:srgbClr val="D6D5E6"/>
    <a:srgbClr val="F6F0F8"/>
    <a:srgbClr val="C5C3DB"/>
    <a:srgbClr val="F2E9F4"/>
    <a:srgbClr val="2631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713"/>
  </p:normalViewPr>
  <p:slideViewPr>
    <p:cSldViewPr snapToGrid="0" snapToObjects="1">
      <p:cViewPr varScale="1">
        <p:scale>
          <a:sx n="104" d="100"/>
          <a:sy n="104" d="100"/>
        </p:scale>
        <p:origin x="56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139E0B-F1C0-1446-8B46-F012E92AA0E9}" type="datetimeFigureOut">
              <a:rPr lang="en-US" smtClean="0"/>
              <a:t>9/15/20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7E7E3E-524B-D044-9305-3AF794534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671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214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730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0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664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353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625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6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473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RNC Concludes With Massive Fireworks Display Inside Oval Office</a:t>
            </a:r>
          </a:p>
          <a:p>
            <a:r>
              <a:rPr lang="en-US" dirty="0"/>
              <a:t>Robots Inform Artificial Intelligence Researchers That They’ll Take It From Here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932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7E7E3E-524B-D044-9305-3AF7945341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73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CECA6-B994-9B4B-8AAC-4AA8F1931E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B43043-1793-2C46-853A-71D53016F6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336F7-373C-754B-B948-80C8F1500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C0939-9100-C342-B8ED-6C4F27F87ADB}" type="datetime1">
              <a:rPr lang="en-CA" smtClean="0"/>
              <a:t>2020-09-15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6B2B5-A5FA-FC44-B8C4-34B76BCFF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B7F49-9C3C-8F42-950B-413348AA3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41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8AF3-AAF4-0D46-B3B4-8F9251CC5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385F58-D5DC-2940-AE26-F2715293D1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31DE25-7A03-8643-B632-B4D3BA38F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4F904-87F6-4847-BE74-767B27A81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A6A1D-85D3-914E-8731-7BD575DEE9D4}" type="datetime1">
              <a:rPr lang="en-CA" smtClean="0"/>
              <a:t>2020-09-15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B86D0F-D593-4945-8566-D7A2E12FA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F525C-A41E-F54E-8800-A9FAA1349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682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4AFBC-F19F-8B46-BE94-AD673B2CA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93B55-260E-4E41-86BE-D4311B4C2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18EE1-C202-CF4E-8601-CAFB279EA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D4CA4-643E-614D-A94C-FDA65B1B1CC5}" type="datetime1">
              <a:rPr lang="en-CA" smtClean="0"/>
              <a:t>2020-09-15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33F10-D780-0743-9B4D-D0401841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70A24-D560-6E4B-A5F8-FBC3CD3E3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15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B9A551-BB7B-394A-B4E9-60D913643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34ACFD-6299-DD49-93AE-DF047DEF4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B6CED-0B4E-CF4B-BF5E-69169A745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B2360-5743-8845-9278-D688C5790154}" type="datetime1">
              <a:rPr lang="en-CA" smtClean="0"/>
              <a:t>2020-09-15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5AFEF-1E22-334F-9CC7-A58797BBE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9A887-B8B0-9246-A4A7-C8E8552B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55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72216-8BD4-A34D-A31D-28CBF1270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EC2E9-4360-5E4E-9325-82B5B1375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8E66A-F8DE-8D41-B000-DBC7E222D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BCB12-AF4B-8043-98CB-BE3AA6C48871}" type="datetime1">
              <a:rPr lang="en-CA" smtClean="0"/>
              <a:t>2020-09-15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DD5B5-1BA1-6E48-B73B-0B76866CE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3CD0F-662A-814F-83E4-07173384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123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BC79E-3551-F548-B57F-85C06F3E5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B9EDE6-7555-DB48-A400-4A6603663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02204-A44C-1D4F-BFE9-67758A16D9B1}" type="datetime1">
              <a:rPr lang="en-CA" smtClean="0"/>
              <a:t>2020-09-15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1C98D0-63F0-F14B-B540-6743CDF62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1118B-8AB3-384F-9F4F-66BD7F63C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816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FA971-36F3-A64D-831C-9950696F7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E1448-3004-0942-8A31-54E88B91A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8CFF0-988F-DF47-8650-2F2A808F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3D465-54F5-484C-A5CA-2EC554BA2F0A}" type="datetime1">
              <a:rPr lang="en-CA" smtClean="0"/>
              <a:t>2020-09-15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E229B-01C8-4C4F-A989-0B22961A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34E89-A781-4A43-B604-E49FBDA95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39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A1E72-64D5-B846-A758-007F6F63B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4FDF1-8FE8-1D4C-AE94-60B0CAC0FC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E9C770-4F07-7E47-8DE4-5E3DB8B1C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72C2F6-3079-264F-ACF3-150D09AD7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E9C72-55EA-4844-B708-CEEF6F168F5C}" type="datetime1">
              <a:rPr lang="en-CA" smtClean="0"/>
              <a:t>2020-09-15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83A8AC-9CBE-E94E-8A4D-FEF53CC73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7380A7-075B-9D4D-893F-47AFCBCC1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188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576B-BC78-0446-886B-9C9B0B7CD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C7831A-1B66-8840-9CB7-318B87373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AB67-6AC3-3F48-B2E9-57B41DE70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A388BD-019A-694D-92A6-4E4F12C0A3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F07965-F6F6-1743-9150-9926B0CEBF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3B46F9-F465-BC48-B702-24865603D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B50EB-990E-8346-882A-B098D48B3D5C}" type="datetime1">
              <a:rPr lang="en-CA" smtClean="0"/>
              <a:t>2020-09-15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BD0C64-9833-4548-AE35-EFF7B166F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69B8F1-879C-CD47-BD3F-B3E70517F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942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4D68-CECF-184C-BDEE-97BD4A460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8C7BA-0571-5C43-A125-1D4179AE9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2DB7A-0D16-A544-9F55-7F1012BD786C}" type="datetime1">
              <a:rPr lang="en-CA" smtClean="0"/>
              <a:t>2020-09-15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C94C01-30A3-8447-8F55-DF8609320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753D52-93C8-674D-8D10-B416C0DB8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997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579491-366B-C94A-9A4D-67A761D30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CE7B0-1E9D-394B-AE15-881B7216D2F1}" type="datetime1">
              <a:rPr lang="en-CA" smtClean="0"/>
              <a:t>2020-09-15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72D031-5BC1-7C4D-B851-7C69182BA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AF064-13D6-BF44-A1D8-BC618EC2A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12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07EE9-F22E-454F-9F1B-4AFE0DF67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99BE3-95D5-234C-A983-FF42FB962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42D32C-1B5F-A94C-A8CD-A81A155A44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4EEB4A-C03F-E74E-938C-31800127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26863-F636-A848-BB57-133382CF88EA}" type="datetime1">
              <a:rPr lang="en-CA" smtClean="0"/>
              <a:t>2020-09-15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74B4E-FF59-D448-BCEE-C14C1A50A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CA870-D360-1846-8D3D-362BF69D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817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346EC9-3386-9C41-A6E1-2BE37F1E2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F6A73F-F8E7-3142-9BFF-4B8B09EC1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0019B-C7F5-254C-994C-5AC419DCC1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DA966-8ED4-D84F-9BEC-4B3A0A17A939}" type="datetime1">
              <a:rPr lang="en-CA" smtClean="0"/>
              <a:t>2020-09-15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1A9F0-1BAB-214D-AC2A-E7162EC586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B5310-7B43-9C48-82B8-92780A49C8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66A10-76B3-1240-B111-4C4666FBB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49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501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445D14-4A31-A647-A48C-123BB2A3B88E}"/>
              </a:ext>
            </a:extLst>
          </p:cNvPr>
          <p:cNvSpPr/>
          <p:nvPr/>
        </p:nvSpPr>
        <p:spPr>
          <a:xfrm>
            <a:off x="5338118" y="0"/>
            <a:ext cx="6853881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D6FBF3-839F-5347-87B4-CF5ACF40E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9163" y="1005438"/>
            <a:ext cx="6447972" cy="2610551"/>
          </a:xfrm>
        </p:spPr>
        <p:txBody>
          <a:bodyPr>
            <a:noAutofit/>
          </a:bodyPr>
          <a:lstStyle/>
          <a:p>
            <a:pPr algn="l">
              <a:lnSpc>
                <a:spcPts val="8000"/>
              </a:lnSpc>
            </a:pPr>
            <a:br>
              <a:rPr lang="en-US" sz="5800" b="1" dirty="0">
                <a:solidFill>
                  <a:srgbClr val="0A0E37"/>
                </a:solidFill>
                <a:latin typeface="Montserrat Black" pitchFamily="2" charset="77"/>
                <a:ea typeface="Geneva" panose="020B0503030404040204" pitchFamily="34" charset="0"/>
                <a:cs typeface="Modern Love" panose="020F0502020204030204" pitchFamily="34" charset="0"/>
              </a:rPr>
            </a:br>
            <a:br>
              <a:rPr lang="en-US" sz="5800" b="1" dirty="0">
                <a:solidFill>
                  <a:srgbClr val="0A0E37"/>
                </a:solidFill>
                <a:latin typeface="Montserrat Black" pitchFamily="2" charset="77"/>
                <a:ea typeface="Geneva" panose="020B0503030404040204" pitchFamily="34" charset="0"/>
                <a:cs typeface="Modern Love" panose="020F0502020204030204" pitchFamily="34" charset="0"/>
              </a:rPr>
            </a:br>
            <a:r>
              <a:rPr lang="en-US" sz="5800" b="1" dirty="0">
                <a:solidFill>
                  <a:srgbClr val="0A0E37"/>
                </a:solidFill>
                <a:latin typeface="Montserrat Black" pitchFamily="2" charset="77"/>
                <a:ea typeface="Geneva" panose="020B0503030404040204" pitchFamily="34" charset="0"/>
                <a:cs typeface="Modern Love" panose="020F0502020204030204" pitchFamily="34" charset="0"/>
              </a:rPr>
              <a:t>NEWS</a:t>
            </a:r>
            <a:br>
              <a:rPr lang="en-US" sz="5800" b="1" dirty="0">
                <a:solidFill>
                  <a:srgbClr val="0A0E37"/>
                </a:solidFill>
                <a:latin typeface="Montserrat Black" pitchFamily="2" charset="77"/>
                <a:ea typeface="Geneva" panose="020B0503030404040204" pitchFamily="34" charset="0"/>
                <a:cs typeface="Modern Love" panose="020F0502020204030204" pitchFamily="34" charset="0"/>
              </a:rPr>
            </a:br>
            <a:r>
              <a:rPr lang="en-US" sz="5800" b="1" dirty="0">
                <a:solidFill>
                  <a:srgbClr val="0A0E37"/>
                </a:solidFill>
                <a:latin typeface="Montserrat Black" pitchFamily="2" charset="77"/>
                <a:ea typeface="Geneva" panose="020B0503030404040204" pitchFamily="34" charset="0"/>
                <a:cs typeface="Modern Love" panose="020F0502020204030204" pitchFamily="34" charset="0"/>
              </a:rPr>
              <a:t>SATIRE</a:t>
            </a:r>
            <a:br>
              <a:rPr lang="en-US" sz="5800" b="1" dirty="0">
                <a:solidFill>
                  <a:srgbClr val="0A0E37"/>
                </a:solidFill>
                <a:latin typeface="Montserrat Black" pitchFamily="2" charset="77"/>
                <a:ea typeface="Geneva" panose="020B0503030404040204" pitchFamily="34" charset="0"/>
                <a:cs typeface="Modern Love" panose="020F0502020204030204" pitchFamily="34" charset="0"/>
              </a:rPr>
            </a:br>
            <a:r>
              <a:rPr lang="en-US" sz="5800" b="1" dirty="0">
                <a:solidFill>
                  <a:srgbClr val="0A0E37"/>
                </a:solidFill>
                <a:latin typeface="Montserrat Black" pitchFamily="2" charset="77"/>
                <a:ea typeface="Geneva" panose="020B0503030404040204" pitchFamily="34" charset="0"/>
                <a:cs typeface="Modern Love" panose="020F0502020204030204" pitchFamily="34" charset="0"/>
              </a:rPr>
              <a:t>DETECTOR</a:t>
            </a:r>
            <a:endParaRPr lang="en-US" sz="2800" b="1" dirty="0">
              <a:solidFill>
                <a:srgbClr val="0A0E37"/>
              </a:solidFill>
              <a:latin typeface="Montserrat Black" pitchFamily="2" charset="77"/>
              <a:ea typeface="Geneva" panose="020B0503030404040204" pitchFamily="34" charset="0"/>
              <a:cs typeface="Modern Love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84160-4962-DB44-B86C-CD0157B55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9163" y="4604601"/>
            <a:ext cx="3194713" cy="369333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solidFill>
                  <a:srgbClr val="0A0E37"/>
                </a:solidFill>
                <a:latin typeface="Montserrat" pitchFamily="2" charset="77"/>
              </a:rPr>
              <a:t>Gabriela Tanumihardja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87E9A0-0D87-8F4C-913A-DC3B41E976CD}"/>
              </a:ext>
            </a:extLst>
          </p:cNvPr>
          <p:cNvCxnSpPr>
            <a:cxnSpLocks/>
          </p:cNvCxnSpPr>
          <p:nvPr/>
        </p:nvCxnSpPr>
        <p:spPr>
          <a:xfrm>
            <a:off x="4913926" y="4382492"/>
            <a:ext cx="5780362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B87E363-C14D-B24F-A72F-4C8FEA0D47CD}"/>
              </a:ext>
            </a:extLst>
          </p:cNvPr>
          <p:cNvSpPr/>
          <p:nvPr/>
        </p:nvSpPr>
        <p:spPr>
          <a:xfrm>
            <a:off x="5529163" y="3730377"/>
            <a:ext cx="3382657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b="1" dirty="0">
                <a:solidFill>
                  <a:srgbClr val="0A0E37"/>
                </a:solidFill>
                <a:latin typeface="Montserrat Black" pitchFamily="2" charset="77"/>
                <a:ea typeface="Geneva" panose="020B0503030404040204" pitchFamily="34" charset="0"/>
                <a:cs typeface="Modern Love" panose="020F0502020204030204" pitchFamily="34" charset="0"/>
              </a:rPr>
              <a:t>Final Presentation</a:t>
            </a:r>
            <a:endParaRPr lang="en-US" sz="2500" dirty="0">
              <a:solidFill>
                <a:srgbClr val="0A0E37"/>
              </a:solidFill>
            </a:endParaRPr>
          </a:p>
        </p:txBody>
      </p:sp>
      <p:pic>
        <p:nvPicPr>
          <p:cNvPr id="1034" name="Picture 10" descr="Maybe &lt;em&gt;you&lt;/em&gt; know that article is satire, but a lot of people can't  tell the difference » Nieman Journalism Lab">
            <a:extLst>
              <a:ext uri="{FF2B5EF4-FFF2-40B4-BE49-F238E27FC236}">
                <a16:creationId xmlns:a16="http://schemas.microsoft.com/office/drawing/2014/main" id="{07D9A34D-224A-494D-B2D1-81F17FF5FD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8" t="3793" r="38078" b="3793"/>
          <a:stretch/>
        </p:blipFill>
        <p:spPr bwMode="auto">
          <a:xfrm>
            <a:off x="0" y="0"/>
            <a:ext cx="53142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513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F891CB-0C5B-E542-997E-6CA29BE0D4AB}"/>
              </a:ext>
            </a:extLst>
          </p:cNvPr>
          <p:cNvSpPr/>
          <p:nvPr/>
        </p:nvSpPr>
        <p:spPr>
          <a:xfrm>
            <a:off x="11074400" y="0"/>
            <a:ext cx="1117600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AB5A83-F1A6-E641-9149-0DFA1EDF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0A0E37"/>
                </a:solidFill>
                <a:latin typeface="Montserrat" pitchFamily="2" charset="77"/>
              </a:rPr>
              <a:t>Supplementary Figures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3D1E9C-2122-FC4E-83C6-69A4B8D7FDF8}"/>
              </a:ext>
            </a:extLst>
          </p:cNvPr>
          <p:cNvCxnSpPr>
            <a:cxnSpLocks/>
          </p:cNvCxnSpPr>
          <p:nvPr/>
        </p:nvCxnSpPr>
        <p:spPr>
          <a:xfrm>
            <a:off x="-39033" y="1699080"/>
            <a:ext cx="12332633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3AA0C121-7835-9F40-84DC-CCFDC2884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50" y="2552942"/>
            <a:ext cx="5109059" cy="3562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264D77-D199-D34A-98C4-322AAF48A6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45" t="9489" b="4162"/>
          <a:stretch/>
        </p:blipFill>
        <p:spPr>
          <a:xfrm>
            <a:off x="5245165" y="5100145"/>
            <a:ext cx="5829235" cy="13927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334CBA-80A7-5544-91F1-C7FC991326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782" t="8939" r="2120" b="9728"/>
          <a:stretch/>
        </p:blipFill>
        <p:spPr>
          <a:xfrm>
            <a:off x="6096000" y="2402336"/>
            <a:ext cx="4876800" cy="13927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61DA06-1362-7946-B316-19B5F20E6D27}"/>
              </a:ext>
            </a:extLst>
          </p:cNvPr>
          <p:cNvSpPr txBox="1"/>
          <p:nvPr/>
        </p:nvSpPr>
        <p:spPr>
          <a:xfrm>
            <a:off x="6644982" y="4581964"/>
            <a:ext cx="44294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Montserrat" pitchFamily="2" charset="77"/>
              </a:rPr>
              <a:t>Satirical headlines classified as legitimate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A28C8D-4059-CD44-BF6E-E0E0ABEA5B78}"/>
              </a:ext>
            </a:extLst>
          </p:cNvPr>
          <p:cNvSpPr txBox="1"/>
          <p:nvPr/>
        </p:nvSpPr>
        <p:spPr>
          <a:xfrm>
            <a:off x="6644982" y="1884157"/>
            <a:ext cx="44694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Montserrat" pitchFamily="2" charset="77"/>
              </a:rPr>
              <a:t>Legitimate headlines classified as satirical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18C81F2-0C00-8E42-95AA-18513CA0A24E}"/>
              </a:ext>
            </a:extLst>
          </p:cNvPr>
          <p:cNvCxnSpPr>
            <a:cxnSpLocks/>
          </p:cNvCxnSpPr>
          <p:nvPr/>
        </p:nvCxnSpPr>
        <p:spPr>
          <a:xfrm>
            <a:off x="6440214" y="2222711"/>
            <a:ext cx="4634186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BB4EA52-FFC9-0347-A2FD-CAB2D646425C}"/>
              </a:ext>
            </a:extLst>
          </p:cNvPr>
          <p:cNvCxnSpPr>
            <a:cxnSpLocks/>
          </p:cNvCxnSpPr>
          <p:nvPr/>
        </p:nvCxnSpPr>
        <p:spPr>
          <a:xfrm>
            <a:off x="6440214" y="4920518"/>
            <a:ext cx="4634186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724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F891CB-0C5B-E542-997E-6CA29BE0D4AB}"/>
              </a:ext>
            </a:extLst>
          </p:cNvPr>
          <p:cNvSpPr/>
          <p:nvPr/>
        </p:nvSpPr>
        <p:spPr>
          <a:xfrm>
            <a:off x="11074400" y="0"/>
            <a:ext cx="1117600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3D1E9C-2122-FC4E-83C6-69A4B8D7FDF8}"/>
              </a:ext>
            </a:extLst>
          </p:cNvPr>
          <p:cNvCxnSpPr>
            <a:cxnSpLocks/>
          </p:cNvCxnSpPr>
          <p:nvPr/>
        </p:nvCxnSpPr>
        <p:spPr>
          <a:xfrm>
            <a:off x="-39033" y="1699080"/>
            <a:ext cx="12332633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8825D68-1542-AA4D-91CD-628FBFEB57C6}"/>
              </a:ext>
            </a:extLst>
          </p:cNvPr>
          <p:cNvSpPr txBox="1"/>
          <p:nvPr/>
        </p:nvSpPr>
        <p:spPr>
          <a:xfrm>
            <a:off x="5644187" y="1767853"/>
            <a:ext cx="5259173" cy="5021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rgbClr val="0A0E37"/>
                </a:solidFill>
                <a:latin typeface="Fira Sans Medium" panose="020B0503050000020004" pitchFamily="34" charset="0"/>
              </a:rPr>
              <a:t>Satirical News: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0A0E37"/>
                </a:solidFill>
                <a:latin typeface="Fira Sans Medium" panose="020B0503050000020004" pitchFamily="34" charset="0"/>
              </a:rPr>
              <a:t>Designed as social commentaries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0A0E37"/>
                </a:solidFill>
                <a:latin typeface="Fira Sans Medium" panose="020B0503050000020004" pitchFamily="34" charset="0"/>
              </a:rPr>
              <a:t>Sometimes hard to spot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sz="2000" dirty="0">
              <a:solidFill>
                <a:srgbClr val="0A0E37"/>
              </a:solidFill>
              <a:latin typeface="Fira Sans Medium" panose="020B05030500000200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rgbClr val="0A0E37"/>
                </a:solidFill>
                <a:latin typeface="Fira Sans Medium" panose="020B0503050000020004" pitchFamily="34" charset="0"/>
              </a:rPr>
              <a:t>Predicting satirical nature from headlines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0A0E37"/>
                </a:solidFill>
                <a:latin typeface="Fira Sans Medium" panose="020B0503050000020004" pitchFamily="34" charset="0"/>
              </a:rPr>
              <a:t>Data scraped from legitimate and satirical news sites</a:t>
            </a:r>
          </a:p>
          <a:p>
            <a:pPr lvl="1">
              <a:lnSpc>
                <a:spcPct val="150000"/>
              </a:lnSpc>
            </a:pPr>
            <a:endParaRPr lang="en-CA" sz="2000" dirty="0">
              <a:solidFill>
                <a:srgbClr val="0A0E37"/>
              </a:solidFill>
              <a:latin typeface="Fira Sans Medium" panose="020B05030500000200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sz="2400" dirty="0">
              <a:solidFill>
                <a:srgbClr val="0A0E37"/>
              </a:solidFill>
              <a:latin typeface="Fira Sans Medium" panose="020B0503050000020004" pitchFamily="34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BFBEAA4-5FA7-544F-A38B-1819576F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6222" y="0"/>
            <a:ext cx="615778" cy="383229"/>
          </a:xfrm>
        </p:spPr>
        <p:txBody>
          <a:bodyPr/>
          <a:lstStyle/>
          <a:p>
            <a:r>
              <a:rPr lang="en-US" sz="1600" b="1" dirty="0">
                <a:solidFill>
                  <a:srgbClr val="0A0E37"/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5217C1B-B17C-C348-9AE3-8216D5502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800" b="1" dirty="0">
                <a:solidFill>
                  <a:srgbClr val="0A0E37"/>
                </a:solidFill>
                <a:latin typeface="Montserrat" pitchFamily="2" charset="77"/>
              </a:rPr>
              <a:t>Where We Left Off…</a:t>
            </a:r>
          </a:p>
        </p:txBody>
      </p:sp>
      <p:pic>
        <p:nvPicPr>
          <p:cNvPr id="2052" name="Picture 4" descr="Republicans, Democrats and the Coronavirus: The Week in Cartoons for March  23-27 | US News">
            <a:extLst>
              <a:ext uri="{FF2B5EF4-FFF2-40B4-BE49-F238E27FC236}">
                <a16:creationId xmlns:a16="http://schemas.microsoft.com/office/drawing/2014/main" id="{1FBCD0A8-9B39-574E-8EC1-3D3EF62F0F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53" t="-1081" r="5305" b="445"/>
          <a:stretch/>
        </p:blipFill>
        <p:spPr bwMode="auto">
          <a:xfrm>
            <a:off x="0" y="1690689"/>
            <a:ext cx="5473147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148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F891CB-0C5B-E542-997E-6CA29BE0D4AB}"/>
              </a:ext>
            </a:extLst>
          </p:cNvPr>
          <p:cNvSpPr/>
          <p:nvPr/>
        </p:nvSpPr>
        <p:spPr>
          <a:xfrm>
            <a:off x="11074400" y="0"/>
            <a:ext cx="1117600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AB5A83-F1A6-E641-9149-0DFA1EDF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0A0E37"/>
                </a:solidFill>
                <a:latin typeface="Montserrat" pitchFamily="2" charset="77"/>
              </a:rPr>
              <a:t>Project Framework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3D1E9C-2122-FC4E-83C6-69A4B8D7FDF8}"/>
              </a:ext>
            </a:extLst>
          </p:cNvPr>
          <p:cNvCxnSpPr>
            <a:cxnSpLocks/>
          </p:cNvCxnSpPr>
          <p:nvPr/>
        </p:nvCxnSpPr>
        <p:spPr>
          <a:xfrm>
            <a:off x="-39033" y="1699080"/>
            <a:ext cx="12332633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BFBEAA4-5FA7-544F-A38B-1819576F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6222" y="0"/>
            <a:ext cx="615778" cy="383229"/>
          </a:xfrm>
        </p:spPr>
        <p:txBody>
          <a:bodyPr/>
          <a:lstStyle/>
          <a:p>
            <a:r>
              <a:rPr lang="en-US" sz="1600" b="1" dirty="0">
                <a:solidFill>
                  <a:srgbClr val="0A0E37"/>
                </a:solidFill>
                <a:latin typeface="Montserrat" pitchFamily="2" charset="77"/>
              </a:rPr>
              <a:t>2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96C4C79-3030-BD46-84DD-814E78BEDE1E}"/>
              </a:ext>
            </a:extLst>
          </p:cNvPr>
          <p:cNvGrpSpPr/>
          <p:nvPr/>
        </p:nvGrpSpPr>
        <p:grpSpPr>
          <a:xfrm>
            <a:off x="727873" y="1934926"/>
            <a:ext cx="9744441" cy="2663977"/>
            <a:chOff x="659754" y="2182019"/>
            <a:chExt cx="9744441" cy="2663977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5050D8B1-3BE0-7543-8502-797D7C71B362}"/>
                </a:ext>
              </a:extLst>
            </p:cNvPr>
            <p:cNvGrpSpPr/>
            <p:nvPr/>
          </p:nvGrpSpPr>
          <p:grpSpPr>
            <a:xfrm>
              <a:off x="893389" y="2182019"/>
              <a:ext cx="9277170" cy="1718942"/>
              <a:chOff x="879099" y="2569529"/>
              <a:chExt cx="9277170" cy="1718942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2E9D3E0-9DAA-544D-8ED5-930B61A14585}"/>
                  </a:ext>
                </a:extLst>
              </p:cNvPr>
              <p:cNvSpPr/>
              <p:nvPr/>
            </p:nvSpPr>
            <p:spPr>
              <a:xfrm>
                <a:off x="879099" y="2569533"/>
                <a:ext cx="1718938" cy="1718938"/>
              </a:xfrm>
              <a:prstGeom prst="ellipse">
                <a:avLst/>
              </a:prstGeom>
              <a:noFill/>
              <a:ln w="57150">
                <a:solidFill>
                  <a:srgbClr val="F2BA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C34E7A0-209A-0F4D-92DB-1410F4081B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60771" y="3429001"/>
                <a:ext cx="467288" cy="0"/>
              </a:xfrm>
              <a:prstGeom prst="line">
                <a:avLst/>
              </a:prstGeom>
              <a:ln w="76200">
                <a:solidFill>
                  <a:srgbClr val="0082DC">
                    <a:alpha val="32941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A9A7FEA1-55C4-8F4E-87A2-BE77D36A5326}"/>
                  </a:ext>
                </a:extLst>
              </p:cNvPr>
              <p:cNvSpPr/>
              <p:nvPr/>
            </p:nvSpPr>
            <p:spPr>
              <a:xfrm>
                <a:off x="3390792" y="2569532"/>
                <a:ext cx="1718938" cy="1718938"/>
              </a:xfrm>
              <a:prstGeom prst="ellipse">
                <a:avLst/>
              </a:prstGeom>
              <a:noFill/>
              <a:ln w="57150">
                <a:solidFill>
                  <a:srgbClr val="E7827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49F3E61B-F324-4447-96AD-EEF08DD33D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72463" y="3429000"/>
                <a:ext cx="467288" cy="0"/>
              </a:xfrm>
              <a:prstGeom prst="line">
                <a:avLst/>
              </a:prstGeom>
              <a:ln w="76200">
                <a:solidFill>
                  <a:srgbClr val="0082DC">
                    <a:alpha val="32941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DBE381ED-A25A-EB4C-BC12-6D56CFE73954}"/>
                  </a:ext>
                </a:extLst>
              </p:cNvPr>
              <p:cNvSpPr/>
              <p:nvPr/>
            </p:nvSpPr>
            <p:spPr>
              <a:xfrm>
                <a:off x="5912651" y="2569530"/>
                <a:ext cx="1718938" cy="1718938"/>
              </a:xfrm>
              <a:prstGeom prst="ellipse">
                <a:avLst/>
              </a:prstGeom>
              <a:noFill/>
              <a:ln w="57150">
                <a:solidFill>
                  <a:srgbClr val="E2635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82492A60-A45D-3B45-8E7F-5A52283A20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94322" y="3428999"/>
                <a:ext cx="467288" cy="0"/>
              </a:xfrm>
              <a:prstGeom prst="line">
                <a:avLst/>
              </a:prstGeom>
              <a:ln w="76200">
                <a:solidFill>
                  <a:srgbClr val="0082DC">
                    <a:alpha val="32941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C59B1B32-92F6-C940-AF86-E7F917B4DBA3}"/>
                  </a:ext>
                </a:extLst>
              </p:cNvPr>
              <p:cNvSpPr/>
              <p:nvPr/>
            </p:nvSpPr>
            <p:spPr>
              <a:xfrm>
                <a:off x="8437331" y="2569529"/>
                <a:ext cx="1718938" cy="1718938"/>
              </a:xfrm>
              <a:prstGeom prst="ellipse">
                <a:avLst/>
              </a:prstGeom>
              <a:noFill/>
              <a:ln w="57150">
                <a:solidFill>
                  <a:srgbClr val="DC3D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F9A323E-7DBA-9745-8A33-4EB4DDE926F4}"/>
                  </a:ext>
                </a:extLst>
              </p:cNvPr>
              <p:cNvSpPr txBox="1"/>
              <p:nvPr/>
            </p:nvSpPr>
            <p:spPr>
              <a:xfrm>
                <a:off x="1578635" y="3198165"/>
                <a:ext cx="33054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3C1039"/>
                    </a:solidFill>
                    <a:latin typeface="Fira Sans ExtraBold" panose="020B0503050000020004" pitchFamily="34" charset="0"/>
                  </a:rPr>
                  <a:t>1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BD9F0661-47D4-0541-A271-BFC6242B1C51}"/>
                  </a:ext>
                </a:extLst>
              </p:cNvPr>
              <p:cNvSpPr txBox="1"/>
              <p:nvPr/>
            </p:nvSpPr>
            <p:spPr>
              <a:xfrm>
                <a:off x="9131530" y="3198165"/>
                <a:ext cx="360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3C1039"/>
                    </a:solidFill>
                    <a:latin typeface="Fira Sans ExtraBold" panose="020B0503050000020004" pitchFamily="34" charset="0"/>
                  </a:rPr>
                  <a:t>4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DD489B0-E66F-5848-BBC8-D32FE8CB28C5}"/>
                  </a:ext>
                </a:extLst>
              </p:cNvPr>
              <p:cNvSpPr txBox="1"/>
              <p:nvPr/>
            </p:nvSpPr>
            <p:spPr>
              <a:xfrm>
                <a:off x="6606850" y="3198165"/>
                <a:ext cx="3465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3C1039"/>
                    </a:solidFill>
                    <a:latin typeface="Fira Sans ExtraBold" panose="020B0503050000020004" pitchFamily="34" charset="0"/>
                  </a:rPr>
                  <a:t>3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7E56046E-6359-B548-B669-ED793970911E}"/>
                  </a:ext>
                </a:extLst>
              </p:cNvPr>
              <p:cNvSpPr txBox="1"/>
              <p:nvPr/>
            </p:nvSpPr>
            <p:spPr>
              <a:xfrm>
                <a:off x="4083581" y="3198165"/>
                <a:ext cx="3449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>
                    <a:solidFill>
                      <a:srgbClr val="3C1039"/>
                    </a:solidFill>
                    <a:latin typeface="Fira Sans ExtraBold" panose="020B0503050000020004" pitchFamily="34" charset="0"/>
                  </a:rPr>
                  <a:t>2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F881E2C-FDD9-E14F-9AF1-2F38F53D7508}"/>
                </a:ext>
              </a:extLst>
            </p:cNvPr>
            <p:cNvGrpSpPr/>
            <p:nvPr/>
          </p:nvGrpSpPr>
          <p:grpSpPr>
            <a:xfrm>
              <a:off x="659754" y="4014999"/>
              <a:ext cx="9744441" cy="830997"/>
              <a:chOff x="653077" y="4560552"/>
              <a:chExt cx="9744441" cy="830997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B87DD28-0437-D64B-86EE-FC6A188F6132}"/>
                  </a:ext>
                </a:extLst>
              </p:cNvPr>
              <p:cNvSpPr txBox="1"/>
              <p:nvPr/>
            </p:nvSpPr>
            <p:spPr>
              <a:xfrm>
                <a:off x="653077" y="4683663"/>
                <a:ext cx="217098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3C000F"/>
                    </a:solidFill>
                    <a:latin typeface="Montserrat Medium" pitchFamily="2" charset="77"/>
                  </a:rPr>
                  <a:t>Data acquisition and cleaning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97C378A-F361-C245-B39E-02C919E5B34E}"/>
                  </a:ext>
                </a:extLst>
              </p:cNvPr>
              <p:cNvSpPr txBox="1"/>
              <p:nvPr/>
            </p:nvSpPr>
            <p:spPr>
              <a:xfrm>
                <a:off x="3177564" y="4560552"/>
                <a:ext cx="217098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3C000F"/>
                    </a:solidFill>
                    <a:latin typeface="Montserrat Medium" pitchFamily="2" charset="77"/>
                  </a:rPr>
                  <a:t>Train baseline models and evaluate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793CE40-B051-7B45-88F6-9DDEC69A76EB}"/>
                  </a:ext>
                </a:extLst>
              </p:cNvPr>
              <p:cNvSpPr txBox="1"/>
              <p:nvPr/>
            </p:nvSpPr>
            <p:spPr>
              <a:xfrm>
                <a:off x="5702051" y="4806773"/>
                <a:ext cx="217098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3C000F"/>
                    </a:solidFill>
                    <a:latin typeface="Montserrat Medium" pitchFamily="2" charset="77"/>
                  </a:rPr>
                  <a:t>Adjust data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C74C2B4-4191-C14B-A475-FE57C4434F71}"/>
                  </a:ext>
                </a:extLst>
              </p:cNvPr>
              <p:cNvSpPr txBox="1"/>
              <p:nvPr/>
            </p:nvSpPr>
            <p:spPr>
              <a:xfrm>
                <a:off x="8226537" y="4560552"/>
                <a:ext cx="217098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3C000F"/>
                    </a:solidFill>
                    <a:latin typeface="Montserrat Medium" pitchFamily="2" charset="77"/>
                  </a:rPr>
                  <a:t>Train advanced models and deep learning models</a:t>
                </a:r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3E6C637-E1FC-2B4A-83B1-516F46B5AB15}"/>
              </a:ext>
            </a:extLst>
          </p:cNvPr>
          <p:cNvGrpSpPr/>
          <p:nvPr/>
        </p:nvGrpSpPr>
        <p:grpSpPr>
          <a:xfrm>
            <a:off x="607159" y="5620361"/>
            <a:ext cx="9962713" cy="523220"/>
            <a:chOff x="625847" y="4918068"/>
            <a:chExt cx="9962713" cy="523220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364CBB6-83CB-604E-A83C-EF97BF5D1560}"/>
                </a:ext>
              </a:extLst>
            </p:cNvPr>
            <p:cNvSpPr txBox="1"/>
            <p:nvPr/>
          </p:nvSpPr>
          <p:spPr>
            <a:xfrm>
              <a:off x="625847" y="4918068"/>
              <a:ext cx="23882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Scrape headlines from four online news sources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2EA490D-2909-7345-8518-A6CAF9B9F04D}"/>
                </a:ext>
              </a:extLst>
            </p:cNvPr>
            <p:cNvSpPr txBox="1"/>
            <p:nvPr/>
          </p:nvSpPr>
          <p:spPr>
            <a:xfrm>
              <a:off x="3138546" y="4918068"/>
              <a:ext cx="23882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Logit, SVM, Naïve Bayes, KNN, Random Forest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FC1F136-7EE4-6740-B324-A3CB2C47B252}"/>
                </a:ext>
              </a:extLst>
            </p:cNvPr>
            <p:cNvSpPr txBox="1"/>
            <p:nvPr/>
          </p:nvSpPr>
          <p:spPr>
            <a:xfrm>
              <a:off x="5668213" y="5025790"/>
              <a:ext cx="23882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Resample by year and sources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C1B80EB-5800-9349-8B22-279570178FF7}"/>
                </a:ext>
              </a:extLst>
            </p:cNvPr>
            <p:cNvSpPr txBox="1"/>
            <p:nvPr/>
          </p:nvSpPr>
          <p:spPr>
            <a:xfrm>
              <a:off x="8200313" y="4918068"/>
              <a:ext cx="23882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AdaBoost, </a:t>
              </a:r>
              <a:r>
                <a:rPr lang="en-US" sz="1400" dirty="0" err="1">
                  <a:solidFill>
                    <a:schemeClr val="bg2">
                      <a:lumMod val="50000"/>
                    </a:schemeClr>
                  </a:solidFill>
                </a:rPr>
                <a:t>XGBoost</a:t>
              </a:r>
              <a:r>
                <a:rPr lang="en-US" sz="1400" dirty="0">
                  <a:solidFill>
                    <a:schemeClr val="bg2">
                      <a:lumMod val="50000"/>
                    </a:schemeClr>
                  </a:solidFill>
                </a:rPr>
                <a:t>, BERT model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5C9C07E-C747-3448-AD2E-5BCE6C8ECD76}"/>
              </a:ext>
            </a:extLst>
          </p:cNvPr>
          <p:cNvGrpSpPr/>
          <p:nvPr/>
        </p:nvGrpSpPr>
        <p:grpSpPr>
          <a:xfrm>
            <a:off x="1395632" y="4558480"/>
            <a:ext cx="8385768" cy="830997"/>
            <a:chOff x="1405478" y="3697270"/>
            <a:chExt cx="8385768" cy="830997"/>
          </a:xfrm>
        </p:grpSpPr>
        <p:pic>
          <p:nvPicPr>
            <p:cNvPr id="56" name="Graphic 55" descr="Network diagram">
              <a:extLst>
                <a:ext uri="{FF2B5EF4-FFF2-40B4-BE49-F238E27FC236}">
                  <a16:creationId xmlns:a16="http://schemas.microsoft.com/office/drawing/2014/main" id="{5C62A868-4493-8948-AF27-AB742CBB2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960249" y="3697270"/>
              <a:ext cx="830997" cy="830997"/>
            </a:xfrm>
            <a:prstGeom prst="rect">
              <a:avLst/>
            </a:prstGeom>
          </p:spPr>
        </p:pic>
        <p:pic>
          <p:nvPicPr>
            <p:cNvPr id="58" name="Graphic 57" descr="Tools">
              <a:extLst>
                <a:ext uri="{FF2B5EF4-FFF2-40B4-BE49-F238E27FC236}">
                  <a16:creationId xmlns:a16="http://schemas.microsoft.com/office/drawing/2014/main" id="{8C5973D7-C8B5-4048-BF08-92C130715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439030" y="3697270"/>
              <a:ext cx="830997" cy="830997"/>
            </a:xfrm>
            <a:prstGeom prst="rect">
              <a:avLst/>
            </a:prstGeom>
          </p:spPr>
        </p:pic>
        <p:pic>
          <p:nvPicPr>
            <p:cNvPr id="60" name="Graphic 59" descr="Labor">
              <a:extLst>
                <a:ext uri="{FF2B5EF4-FFF2-40B4-BE49-F238E27FC236}">
                  <a16:creationId xmlns:a16="http://schemas.microsoft.com/office/drawing/2014/main" id="{18D9BCBB-FF96-414E-A74D-BB1947E9E3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405478" y="3697270"/>
              <a:ext cx="830997" cy="830997"/>
            </a:xfrm>
            <a:prstGeom prst="rect">
              <a:avLst/>
            </a:prstGeom>
          </p:spPr>
        </p:pic>
        <p:pic>
          <p:nvPicPr>
            <p:cNvPr id="62" name="Graphic 61" descr="Logarithmic Graph">
              <a:extLst>
                <a:ext uri="{FF2B5EF4-FFF2-40B4-BE49-F238E27FC236}">
                  <a16:creationId xmlns:a16="http://schemas.microsoft.com/office/drawing/2014/main" id="{186C39CA-F774-2844-9C9B-153D4970B43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890668" y="3697270"/>
              <a:ext cx="830997" cy="8309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5403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2">
            <a:extLst>
              <a:ext uri="{FF2B5EF4-FFF2-40B4-BE49-F238E27FC236}">
                <a16:creationId xmlns:a16="http://schemas.microsoft.com/office/drawing/2014/main" id="{52C01D15-1A4B-D948-8CCC-A288E3C50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0907686"/>
              </p:ext>
            </p:extLst>
          </p:nvPr>
        </p:nvGraphicFramePr>
        <p:xfrm>
          <a:off x="309217" y="2281861"/>
          <a:ext cx="5190435" cy="38457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3237">
                  <a:extLst>
                    <a:ext uri="{9D8B030D-6E8A-4147-A177-3AD203B41FA5}">
                      <a16:colId xmlns:a16="http://schemas.microsoft.com/office/drawing/2014/main" val="3152041596"/>
                    </a:ext>
                  </a:extLst>
                </a:gridCol>
                <a:gridCol w="1518599">
                  <a:extLst>
                    <a:ext uri="{9D8B030D-6E8A-4147-A177-3AD203B41FA5}">
                      <a16:colId xmlns:a16="http://schemas.microsoft.com/office/drawing/2014/main" val="132356382"/>
                    </a:ext>
                  </a:extLst>
                </a:gridCol>
                <a:gridCol w="1518599">
                  <a:extLst>
                    <a:ext uri="{9D8B030D-6E8A-4147-A177-3AD203B41FA5}">
                      <a16:colId xmlns:a16="http://schemas.microsoft.com/office/drawing/2014/main" val="416849562"/>
                    </a:ext>
                  </a:extLst>
                </a:gridCol>
              </a:tblGrid>
              <a:tr h="430279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b="1" i="0" dirty="0">
                          <a:solidFill>
                            <a:schemeClr val="bg1"/>
                          </a:solidFill>
                          <a:latin typeface="Montserrat" pitchFamily="2" charset="77"/>
                        </a:rPr>
                        <a:t>Model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1749">
                        <a:alpha val="50196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b="1" i="0" dirty="0">
                          <a:solidFill>
                            <a:schemeClr val="bg1"/>
                          </a:solidFill>
                          <a:latin typeface="Montserrat" pitchFamily="2" charset="77"/>
                        </a:rPr>
                        <a:t>Accuracies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1749">
                        <a:alpha val="50196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932255"/>
                  </a:ext>
                </a:extLst>
              </a:tr>
              <a:tr h="430279">
                <a:tc vMerge="1">
                  <a:txBody>
                    <a:bodyPr/>
                    <a:lstStyle/>
                    <a:p>
                      <a:pPr algn="ctr"/>
                      <a:endParaRPr lang="en-US" sz="2000" b="0" i="0" dirty="0">
                        <a:latin typeface="Montserrat Medium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bg1"/>
                          </a:solidFill>
                          <a:latin typeface="Montserrat" pitchFamily="2" charset="77"/>
                        </a:rPr>
                        <a:t>Train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1749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bg1"/>
                          </a:solidFill>
                          <a:latin typeface="Montserrat" pitchFamily="2" charset="77"/>
                        </a:rPr>
                        <a:t>Test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1749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6273163"/>
                  </a:ext>
                </a:extLst>
              </a:tr>
              <a:tr h="42645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Logistic Regression</a:t>
                      </a:r>
                    </a:p>
                  </a:txBody>
                  <a:tcPr anchor="ctr">
                    <a:lnT w="38100" cmpd="sng">
                      <a:noFill/>
                    </a:lnT>
                    <a:solidFill>
                      <a:srgbClr val="F2E9F4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0.84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E9F4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0.79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2E9F4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201902"/>
                  </a:ext>
                </a:extLst>
              </a:tr>
              <a:tr h="42645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SVM</a:t>
                      </a:r>
                    </a:p>
                  </a:txBody>
                  <a:tcPr anchor="ctr">
                    <a:solidFill>
                      <a:srgbClr val="C5C3DB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anchor="ctr">
                    <a:solidFill>
                      <a:srgbClr val="C5C3DB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0.78</a:t>
                      </a:r>
                    </a:p>
                  </a:txBody>
                  <a:tcPr anchor="ctr">
                    <a:solidFill>
                      <a:srgbClr val="C5C3DB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3793102"/>
                  </a:ext>
                </a:extLst>
              </a:tr>
              <a:tr h="42645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Naïve Bayes</a:t>
                      </a:r>
                    </a:p>
                  </a:txBody>
                  <a:tcPr anchor="ctr">
                    <a:solidFill>
                      <a:srgbClr val="F6F0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0.8</a:t>
                      </a:r>
                    </a:p>
                  </a:txBody>
                  <a:tcPr anchor="ctr">
                    <a:solidFill>
                      <a:srgbClr val="F6F0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0.77</a:t>
                      </a:r>
                    </a:p>
                  </a:txBody>
                  <a:tcPr anchor="ctr">
                    <a:solidFill>
                      <a:srgbClr val="F6F0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314946"/>
                  </a:ext>
                </a:extLst>
              </a:tr>
              <a:tr h="42645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AdaBoost</a:t>
                      </a:r>
                    </a:p>
                  </a:txBody>
                  <a:tcPr anchor="ctr">
                    <a:solidFill>
                      <a:srgbClr val="D6D5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0.73</a:t>
                      </a:r>
                    </a:p>
                  </a:txBody>
                  <a:tcPr anchor="ctr">
                    <a:solidFill>
                      <a:srgbClr val="D6D5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0.76</a:t>
                      </a:r>
                    </a:p>
                  </a:txBody>
                  <a:tcPr anchor="ctr">
                    <a:solidFill>
                      <a:srgbClr val="D6D5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286685"/>
                  </a:ext>
                </a:extLst>
              </a:tr>
              <a:tr h="42645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XGBoost</a:t>
                      </a:r>
                      <a:endParaRPr lang="en-US" sz="16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Fira Sans" panose="020B05030500000200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F6F0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0.90</a:t>
                      </a:r>
                    </a:p>
                  </a:txBody>
                  <a:tcPr anchor="ctr">
                    <a:solidFill>
                      <a:srgbClr val="F6F0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0.77</a:t>
                      </a:r>
                    </a:p>
                  </a:txBody>
                  <a:tcPr anchor="ctr">
                    <a:solidFill>
                      <a:srgbClr val="F6F0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103584"/>
                  </a:ext>
                </a:extLst>
              </a:tr>
              <a:tr h="42645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Random Forest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5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0.99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5E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0.76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5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69844"/>
                  </a:ext>
                </a:extLst>
              </a:tr>
              <a:tr h="42645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  <a:ea typeface="+mn-ea"/>
                          <a:cs typeface="+mn-cs"/>
                        </a:rPr>
                        <a:t>BERT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6F0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</a:rPr>
                        <a:t>0.95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6F0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Fira Sans" panose="020B0503050000020004" pitchFamily="34" charset="0"/>
                        </a:rPr>
                        <a:t>0.90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6F0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0642451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0CD34FE1-C66E-4C48-9704-0D8CECBE18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426290"/>
              </p:ext>
            </p:extLst>
          </p:nvPr>
        </p:nvGraphicFramePr>
        <p:xfrm>
          <a:off x="333877" y="5676995"/>
          <a:ext cx="5165776" cy="450573"/>
        </p:xfrm>
        <a:graphic>
          <a:graphicData uri="http://schemas.openxmlformats.org/drawingml/2006/table">
            <a:tbl>
              <a:tblPr/>
              <a:tblGrid>
                <a:gridCol w="5165776">
                  <a:extLst>
                    <a:ext uri="{9D8B030D-6E8A-4147-A177-3AD203B41FA5}">
                      <a16:colId xmlns:a16="http://schemas.microsoft.com/office/drawing/2014/main" val="2069851253"/>
                    </a:ext>
                  </a:extLst>
                </a:gridCol>
              </a:tblGrid>
              <a:tr h="45057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solidFill>
                        <a:srgbClr val="261749"/>
                      </a:solidFill>
                      <a:prstDash val="solid"/>
                    </a:lnL>
                    <a:lnR w="12700" cmpd="sng">
                      <a:solidFill>
                        <a:srgbClr val="261749"/>
                      </a:solidFill>
                      <a:prstDash val="solid"/>
                    </a:lnR>
                    <a:lnT w="12700" cmpd="sng">
                      <a:solidFill>
                        <a:srgbClr val="261749"/>
                      </a:solidFill>
                      <a:prstDash val="solid"/>
                    </a:lnT>
                    <a:lnB w="12700" cmpd="sng">
                      <a:solidFill>
                        <a:srgbClr val="261749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528321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7CF891CB-0C5B-E542-997E-6CA29BE0D4AB}"/>
              </a:ext>
            </a:extLst>
          </p:cNvPr>
          <p:cNvSpPr/>
          <p:nvPr/>
        </p:nvSpPr>
        <p:spPr>
          <a:xfrm>
            <a:off x="11074400" y="0"/>
            <a:ext cx="1117600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AB5A83-F1A6-E641-9149-0DFA1EDF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0A0E37"/>
                </a:solidFill>
                <a:latin typeface="Montserrat" pitchFamily="2" charset="77"/>
              </a:rPr>
              <a:t>Model Comparison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3D1E9C-2122-FC4E-83C6-69A4B8D7FDF8}"/>
              </a:ext>
            </a:extLst>
          </p:cNvPr>
          <p:cNvCxnSpPr>
            <a:cxnSpLocks/>
          </p:cNvCxnSpPr>
          <p:nvPr/>
        </p:nvCxnSpPr>
        <p:spPr>
          <a:xfrm>
            <a:off x="-39033" y="1699080"/>
            <a:ext cx="12332633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BFBEAA4-5FA7-544F-A38B-1819576F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6222" y="0"/>
            <a:ext cx="615778" cy="383229"/>
          </a:xfrm>
        </p:spPr>
        <p:txBody>
          <a:bodyPr/>
          <a:lstStyle/>
          <a:p>
            <a:r>
              <a:rPr lang="en-US" sz="1600" b="1" dirty="0">
                <a:solidFill>
                  <a:srgbClr val="0A0E37"/>
                </a:solidFill>
                <a:latin typeface="Montserrat" pitchFamily="2" charset="77"/>
              </a:rPr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729991-F383-3847-A9F0-F0D6B5249009}"/>
              </a:ext>
            </a:extLst>
          </p:cNvPr>
          <p:cNvSpPr txBox="1"/>
          <p:nvPr/>
        </p:nvSpPr>
        <p:spPr>
          <a:xfrm>
            <a:off x="5511982" y="2397169"/>
            <a:ext cx="5550087" cy="3615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200" dirty="0">
                <a:solidFill>
                  <a:srgbClr val="0A0E37"/>
                </a:solidFill>
                <a:latin typeface="Fira Sans Medium" panose="020B0503050000020004" pitchFamily="34" charset="0"/>
              </a:rPr>
              <a:t>Best model – transfer learning using </a:t>
            </a:r>
            <a:r>
              <a:rPr lang="en-CA" sz="2200" dirty="0">
                <a:solidFill>
                  <a:srgbClr val="7030A0"/>
                </a:solidFill>
                <a:latin typeface="Fira Sans Medium" panose="020B0503050000020004" pitchFamily="34" charset="0"/>
              </a:rPr>
              <a:t>BERT pre-trained neural network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200" dirty="0">
                <a:solidFill>
                  <a:srgbClr val="0A0E37"/>
                </a:solidFill>
                <a:latin typeface="Fira Sans Medium" panose="020B0503050000020004" pitchFamily="34" charset="0"/>
              </a:rPr>
              <a:t>Bidirectional Encoder Representations from Transformer (BERT):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0A0E37"/>
                </a:solidFill>
                <a:latin typeface="Fira Sans Medium" panose="020B0503050000020004" pitchFamily="34" charset="0"/>
              </a:rPr>
              <a:t>Developed by Google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0A0E37"/>
                </a:solidFill>
                <a:latin typeface="Fira Sans Medium" panose="020B0503050000020004" pitchFamily="34" charset="0"/>
              </a:rPr>
              <a:t>12 layers, 110 M parameters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0A0E37"/>
                </a:solidFill>
                <a:latin typeface="Fira Sans Medium" panose="020B0503050000020004" pitchFamily="34" charset="0"/>
              </a:rPr>
              <a:t>Takes account context into predictions</a:t>
            </a:r>
          </a:p>
        </p:txBody>
      </p:sp>
    </p:spTree>
    <p:extLst>
      <p:ext uri="{BB962C8B-B14F-4D97-AF65-F5344CB8AC3E}">
        <p14:creationId xmlns:p14="http://schemas.microsoft.com/office/powerpoint/2010/main" val="768460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F891CB-0C5B-E542-997E-6CA29BE0D4AB}"/>
              </a:ext>
            </a:extLst>
          </p:cNvPr>
          <p:cNvSpPr/>
          <p:nvPr/>
        </p:nvSpPr>
        <p:spPr>
          <a:xfrm>
            <a:off x="11074400" y="0"/>
            <a:ext cx="1117600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AB5A83-F1A6-E641-9149-0DFA1EDF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0A0E37"/>
                </a:solidFill>
                <a:latin typeface="Montserrat" pitchFamily="2" charset="77"/>
              </a:rPr>
              <a:t>BERT Model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3D1E9C-2122-FC4E-83C6-69A4B8D7FDF8}"/>
              </a:ext>
            </a:extLst>
          </p:cNvPr>
          <p:cNvCxnSpPr>
            <a:cxnSpLocks/>
          </p:cNvCxnSpPr>
          <p:nvPr/>
        </p:nvCxnSpPr>
        <p:spPr>
          <a:xfrm>
            <a:off x="-39033" y="1699080"/>
            <a:ext cx="12332633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BFBEAA4-5FA7-544F-A38B-1819576F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6222" y="0"/>
            <a:ext cx="615778" cy="383229"/>
          </a:xfrm>
        </p:spPr>
        <p:txBody>
          <a:bodyPr/>
          <a:lstStyle/>
          <a:p>
            <a:r>
              <a:rPr lang="en-US" sz="1600" b="1" dirty="0">
                <a:solidFill>
                  <a:srgbClr val="0A0E37"/>
                </a:solidFill>
                <a:latin typeface="Montserrat" pitchFamily="2" charset="77"/>
              </a:rPr>
              <a:t>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0D1C05-98EC-5F48-8EBC-1E2FFE6FA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115" y="2147245"/>
            <a:ext cx="5467213" cy="39372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93E163D-6B2F-8445-9F4D-A2B70BFBE41B}"/>
              </a:ext>
            </a:extLst>
          </p:cNvPr>
          <p:cNvSpPr txBox="1"/>
          <p:nvPr/>
        </p:nvSpPr>
        <p:spPr>
          <a:xfrm>
            <a:off x="6096000" y="2595368"/>
            <a:ext cx="4730727" cy="237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200" u="sng" dirty="0">
                <a:solidFill>
                  <a:srgbClr val="0A0E37"/>
                </a:solidFill>
                <a:latin typeface="Fira Sans Medium" panose="020B0503050000020004" pitchFamily="34" charset="0"/>
              </a:rPr>
              <a:t>Fine tuning model:</a:t>
            </a: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200" dirty="0">
                <a:solidFill>
                  <a:srgbClr val="7030A0"/>
                </a:solidFill>
                <a:latin typeface="Fira Sans Medium" panose="020B0503050000020004" pitchFamily="34" charset="0"/>
              </a:rPr>
              <a:t>Freeze original weights </a:t>
            </a:r>
            <a:r>
              <a:rPr lang="en-CA" sz="2200" dirty="0">
                <a:solidFill>
                  <a:srgbClr val="0A0E37"/>
                </a:solidFill>
                <a:latin typeface="Fira Sans Medium" panose="020B0503050000020004" pitchFamily="34" charset="0"/>
              </a:rPr>
              <a:t>in BERT layer</a:t>
            </a:r>
          </a:p>
          <a:p>
            <a:pPr marL="800100" lvl="1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CA" sz="2200" dirty="0">
                <a:solidFill>
                  <a:srgbClr val="261749"/>
                </a:solidFill>
                <a:latin typeface="Fira Sans Medium" panose="020B0503050000020004" pitchFamily="34" charset="0"/>
              </a:rPr>
              <a:t>Feed into </a:t>
            </a:r>
            <a:r>
              <a:rPr lang="en-CA" sz="2200" dirty="0" err="1">
                <a:solidFill>
                  <a:srgbClr val="7030A0"/>
                </a:solidFill>
                <a:latin typeface="Fira Sans Medium" panose="020B0503050000020004" pitchFamily="34" charset="0"/>
              </a:rPr>
              <a:t>softmax</a:t>
            </a:r>
            <a:r>
              <a:rPr lang="en-CA" sz="2200" dirty="0">
                <a:solidFill>
                  <a:srgbClr val="7030A0"/>
                </a:solidFill>
                <a:latin typeface="Fira Sans Medium" panose="020B0503050000020004" pitchFamily="34" charset="0"/>
              </a:rPr>
              <a:t> layer</a:t>
            </a:r>
          </a:p>
        </p:txBody>
      </p:sp>
    </p:spTree>
    <p:extLst>
      <p:ext uri="{BB962C8B-B14F-4D97-AF65-F5344CB8AC3E}">
        <p14:creationId xmlns:p14="http://schemas.microsoft.com/office/powerpoint/2010/main" val="3377932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F891CB-0C5B-E542-997E-6CA29BE0D4AB}"/>
              </a:ext>
            </a:extLst>
          </p:cNvPr>
          <p:cNvSpPr/>
          <p:nvPr/>
        </p:nvSpPr>
        <p:spPr>
          <a:xfrm>
            <a:off x="11074400" y="0"/>
            <a:ext cx="1117600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AB5A83-F1A6-E641-9149-0DFA1EDF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0A0E37"/>
                </a:solidFill>
                <a:latin typeface="Montserrat" pitchFamily="2" charset="77"/>
              </a:rPr>
              <a:t>BERT Results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3D1E9C-2122-FC4E-83C6-69A4B8D7FDF8}"/>
              </a:ext>
            </a:extLst>
          </p:cNvPr>
          <p:cNvCxnSpPr>
            <a:cxnSpLocks/>
          </p:cNvCxnSpPr>
          <p:nvPr/>
        </p:nvCxnSpPr>
        <p:spPr>
          <a:xfrm>
            <a:off x="-39033" y="1699080"/>
            <a:ext cx="12332633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BFBEAA4-5FA7-544F-A38B-1819576F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6222" y="0"/>
            <a:ext cx="615778" cy="383229"/>
          </a:xfrm>
        </p:spPr>
        <p:txBody>
          <a:bodyPr/>
          <a:lstStyle/>
          <a:p>
            <a:r>
              <a:rPr lang="en-US" sz="1600" b="1" dirty="0">
                <a:solidFill>
                  <a:srgbClr val="0A0E37"/>
                </a:solidFill>
                <a:latin typeface="Montserrat" pitchFamily="2" charset="77"/>
              </a:rPr>
              <a:t>5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CF93C9-D6C8-1345-8592-3348EB3DC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617" y="2164496"/>
            <a:ext cx="4748400" cy="3239464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AA997E-7E78-3441-8969-2C3B2EADA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234" y="2164496"/>
            <a:ext cx="4680000" cy="324087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A2867A2-435C-8747-89F0-F0A2DE8A1398}"/>
              </a:ext>
            </a:extLst>
          </p:cNvPr>
          <p:cNvSpPr txBox="1"/>
          <p:nvPr/>
        </p:nvSpPr>
        <p:spPr>
          <a:xfrm>
            <a:off x="7368130" y="5555708"/>
            <a:ext cx="2732541" cy="923330"/>
          </a:xfrm>
          <a:prstGeom prst="rect">
            <a:avLst/>
          </a:prstGeom>
          <a:solidFill>
            <a:srgbClr val="DCEDDC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precision: 0.80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recall: 0.80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accuracy: 0.80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BDB435D-8C90-6C46-BB4C-B58939AB2F39}"/>
              </a:ext>
            </a:extLst>
          </p:cNvPr>
          <p:cNvSpPr txBox="1"/>
          <p:nvPr/>
        </p:nvSpPr>
        <p:spPr>
          <a:xfrm>
            <a:off x="1490964" y="5569545"/>
            <a:ext cx="2732541" cy="923330"/>
          </a:xfrm>
          <a:prstGeom prst="rect">
            <a:avLst/>
          </a:prstGeom>
          <a:solidFill>
            <a:srgbClr val="E9F7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precision: 0.90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recall: 0.90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accuracy: 0.90</a:t>
            </a:r>
          </a:p>
        </p:txBody>
      </p:sp>
    </p:spTree>
    <p:extLst>
      <p:ext uri="{BB962C8B-B14F-4D97-AF65-F5344CB8AC3E}">
        <p14:creationId xmlns:p14="http://schemas.microsoft.com/office/powerpoint/2010/main" val="3064366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F891CB-0C5B-E542-997E-6CA29BE0D4AB}"/>
              </a:ext>
            </a:extLst>
          </p:cNvPr>
          <p:cNvSpPr/>
          <p:nvPr/>
        </p:nvSpPr>
        <p:spPr>
          <a:xfrm>
            <a:off x="11074400" y="0"/>
            <a:ext cx="1117600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AB5A83-F1A6-E641-9149-0DFA1EDF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0A0E37"/>
                </a:solidFill>
                <a:latin typeface="Montserrat" pitchFamily="2" charset="77"/>
              </a:rPr>
              <a:t>Serve up! What’s Next?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3D1E9C-2122-FC4E-83C6-69A4B8D7FDF8}"/>
              </a:ext>
            </a:extLst>
          </p:cNvPr>
          <p:cNvCxnSpPr>
            <a:cxnSpLocks/>
          </p:cNvCxnSpPr>
          <p:nvPr/>
        </p:nvCxnSpPr>
        <p:spPr>
          <a:xfrm>
            <a:off x="-39033" y="1699080"/>
            <a:ext cx="12332633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BFBEAA4-5FA7-544F-A38B-1819576F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6222" y="0"/>
            <a:ext cx="615778" cy="383229"/>
          </a:xfrm>
        </p:spPr>
        <p:txBody>
          <a:bodyPr/>
          <a:lstStyle/>
          <a:p>
            <a:r>
              <a:rPr lang="en-US" sz="1600" b="1" dirty="0">
                <a:solidFill>
                  <a:srgbClr val="0A0E37"/>
                </a:solidFill>
                <a:latin typeface="Montserrat" pitchFamily="2" charset="77"/>
              </a:rPr>
              <a:t>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10E4A1-5692-E046-8158-C62614EF714A}"/>
              </a:ext>
            </a:extLst>
          </p:cNvPr>
          <p:cNvSpPr txBox="1"/>
          <p:nvPr/>
        </p:nvSpPr>
        <p:spPr>
          <a:xfrm>
            <a:off x="353244" y="2520248"/>
            <a:ext cx="6294691" cy="3359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rgbClr val="261749"/>
                </a:solidFill>
                <a:latin typeface="Fira Sans Medium" panose="020B0503050000020004" pitchFamily="34" charset="0"/>
              </a:rPr>
              <a:t>Using </a:t>
            </a:r>
            <a:r>
              <a:rPr lang="en-CA" sz="2400" dirty="0" err="1">
                <a:solidFill>
                  <a:srgbClr val="261749"/>
                </a:solidFill>
                <a:latin typeface="Fira Sans Medium" panose="020B0503050000020004" pitchFamily="34" charset="0"/>
              </a:rPr>
              <a:t>StreamLit</a:t>
            </a:r>
            <a:r>
              <a:rPr lang="en-CA" sz="2400" dirty="0">
                <a:solidFill>
                  <a:srgbClr val="261749"/>
                </a:solidFill>
                <a:latin typeface="Fira Sans Medium" panose="020B0503050000020004" pitchFamily="34" charset="0"/>
              </a:rPr>
              <a:t> to create an app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rgbClr val="261749"/>
                </a:solidFill>
                <a:latin typeface="Fira Sans Medium" panose="020B0503050000020004" pitchFamily="34" charset="0"/>
              </a:rPr>
              <a:t>Build up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rgbClr val="261749"/>
                </a:solidFill>
                <a:latin typeface="Fira Sans Medium" panose="020B0503050000020004" pitchFamily="34" charset="0"/>
              </a:rPr>
              <a:t>Model that could recommend </a:t>
            </a:r>
            <a:r>
              <a:rPr lang="en-CA" sz="2400" dirty="0">
                <a:solidFill>
                  <a:srgbClr val="7030A0"/>
                </a:solidFill>
                <a:latin typeface="Fira Sans Medium" panose="020B0503050000020004" pitchFamily="34" charset="0"/>
              </a:rPr>
              <a:t>similar articles of the opposite type?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rgbClr val="261749"/>
                </a:solidFill>
                <a:latin typeface="Fira Sans Medium" panose="020B0503050000020004" pitchFamily="34" charset="0"/>
              </a:rPr>
              <a:t>Scrape and test/update using Babylon Bee &amp; the Borowitz Report</a:t>
            </a:r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D6BAA6EC-7AB5-3342-99D9-20F19AF497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50"/>
          <a:stretch/>
        </p:blipFill>
        <p:spPr>
          <a:xfrm>
            <a:off x="6809946" y="3255125"/>
            <a:ext cx="4102443" cy="204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15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F891CB-0C5B-E542-997E-6CA29BE0D4AB}"/>
              </a:ext>
            </a:extLst>
          </p:cNvPr>
          <p:cNvSpPr/>
          <p:nvPr/>
        </p:nvSpPr>
        <p:spPr>
          <a:xfrm>
            <a:off x="11074400" y="0"/>
            <a:ext cx="1117600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AB5A83-F1A6-E641-9149-0DFA1EDF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0A0E37"/>
                </a:solidFill>
                <a:latin typeface="Montserrat" pitchFamily="2" charset="77"/>
              </a:rPr>
              <a:t>Q+A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3D1E9C-2122-FC4E-83C6-69A4B8D7FDF8}"/>
              </a:ext>
            </a:extLst>
          </p:cNvPr>
          <p:cNvCxnSpPr>
            <a:cxnSpLocks/>
          </p:cNvCxnSpPr>
          <p:nvPr/>
        </p:nvCxnSpPr>
        <p:spPr>
          <a:xfrm>
            <a:off x="-39033" y="1699080"/>
            <a:ext cx="12332633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BFBEAA4-5FA7-544F-A38B-1819576F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6222" y="0"/>
            <a:ext cx="615778" cy="383229"/>
          </a:xfrm>
        </p:spPr>
        <p:txBody>
          <a:bodyPr/>
          <a:lstStyle/>
          <a:p>
            <a:r>
              <a:rPr lang="en-US" sz="1600" b="1" dirty="0">
                <a:solidFill>
                  <a:srgbClr val="0A0E37"/>
                </a:solidFill>
                <a:latin typeface="Montserrat" pitchFamily="2" charset="77"/>
              </a:rPr>
              <a:t>7</a:t>
            </a:r>
          </a:p>
        </p:txBody>
      </p:sp>
      <p:pic>
        <p:nvPicPr>
          <p:cNvPr id="1026" name="Picture 2" descr="Cartoon: Machine Learning Class | Machine learning, Data science, Computer  humor">
            <a:extLst>
              <a:ext uri="{FF2B5EF4-FFF2-40B4-BE49-F238E27FC236}">
                <a16:creationId xmlns:a16="http://schemas.microsoft.com/office/drawing/2014/main" id="{6949348E-39CB-EF43-B196-A2B50CA2B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50" y="2158761"/>
            <a:ext cx="5312850" cy="4109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xkcd: Machine Learning">
            <a:extLst>
              <a:ext uri="{FF2B5EF4-FFF2-40B4-BE49-F238E27FC236}">
                <a16:creationId xmlns:a16="http://schemas.microsoft.com/office/drawing/2014/main" id="{79B04C10-DF92-034B-9D46-7E8773E4A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9020" y="2180713"/>
            <a:ext cx="3472659" cy="4109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3106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F891CB-0C5B-E542-997E-6CA29BE0D4AB}"/>
              </a:ext>
            </a:extLst>
          </p:cNvPr>
          <p:cNvSpPr/>
          <p:nvPr/>
        </p:nvSpPr>
        <p:spPr>
          <a:xfrm>
            <a:off x="11074400" y="0"/>
            <a:ext cx="1117600" cy="6858000"/>
          </a:xfrm>
          <a:prstGeom prst="rect">
            <a:avLst/>
          </a:prstGeom>
          <a:solidFill>
            <a:srgbClr val="F0F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AB5A83-F1A6-E641-9149-0DFA1EDF2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solidFill>
                  <a:srgbClr val="0A0E37"/>
                </a:solidFill>
                <a:latin typeface="Montserrat" pitchFamily="2" charset="77"/>
              </a:rPr>
              <a:t>Supplementary Figures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3D1E9C-2122-FC4E-83C6-69A4B8D7FDF8}"/>
              </a:ext>
            </a:extLst>
          </p:cNvPr>
          <p:cNvCxnSpPr>
            <a:cxnSpLocks/>
          </p:cNvCxnSpPr>
          <p:nvPr/>
        </p:nvCxnSpPr>
        <p:spPr>
          <a:xfrm>
            <a:off x="-39033" y="1699080"/>
            <a:ext cx="12332633" cy="0"/>
          </a:xfrm>
          <a:prstGeom prst="line">
            <a:avLst/>
          </a:prstGeom>
          <a:ln w="44450">
            <a:solidFill>
              <a:srgbClr val="0A0E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>
            <a:extLst>
              <a:ext uri="{FF2B5EF4-FFF2-40B4-BE49-F238E27FC236}">
                <a16:creationId xmlns:a16="http://schemas.microsoft.com/office/drawing/2014/main" id="{DA374094-761C-304E-A363-8FB509DEF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87613"/>
            <a:ext cx="3913333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9EF119A-D09A-544C-B9A6-BE323EAA0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7966" y="2487613"/>
            <a:ext cx="413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128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3002</TotalTime>
  <Words>282</Words>
  <Application>Microsoft Macintosh PowerPoint</Application>
  <PresentationFormat>Widescreen</PresentationFormat>
  <Paragraphs>94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Calibri Light</vt:lpstr>
      <vt:lpstr>Fira Sans</vt:lpstr>
      <vt:lpstr>Fira Sans ExtraBold</vt:lpstr>
      <vt:lpstr>Fira Sans Medium</vt:lpstr>
      <vt:lpstr>Montserrat</vt:lpstr>
      <vt:lpstr>Montserrat Black</vt:lpstr>
      <vt:lpstr>Montserrat Medium</vt:lpstr>
      <vt:lpstr>Office Theme</vt:lpstr>
      <vt:lpstr>  NEWS SATIRE DETECTOR</vt:lpstr>
      <vt:lpstr>Where We Left Off…</vt:lpstr>
      <vt:lpstr>Project Framework</vt:lpstr>
      <vt:lpstr>Model Comparison</vt:lpstr>
      <vt:lpstr>BERT Model</vt:lpstr>
      <vt:lpstr>BERT Results</vt:lpstr>
      <vt:lpstr>Serve up! What’s Next?</vt:lpstr>
      <vt:lpstr>Q+A</vt:lpstr>
      <vt:lpstr>Supplementary Figures</vt:lpstr>
      <vt:lpstr>Supplementary Figures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Gabriela Gabriela</dc:creator>
  <cp:lastModifiedBy>Gabriela Gabriela</cp:lastModifiedBy>
  <cp:revision>80</cp:revision>
  <dcterms:created xsi:type="dcterms:W3CDTF">2020-08-30T15:49:53Z</dcterms:created>
  <dcterms:modified xsi:type="dcterms:W3CDTF">2020-09-16T14:40:21Z</dcterms:modified>
</cp:coreProperties>
</file>

<file path=docProps/thumbnail.jpeg>
</file>